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0" r:id="rId13"/>
    <p:sldId id="271" r:id="rId14"/>
    <p:sldId id="267" r:id="rId15"/>
    <p:sldId id="269" r:id="rId16"/>
    <p:sldId id="268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224"/>
    <a:srgbClr val="00693E"/>
    <a:srgbClr val="000000"/>
    <a:srgbClr val="97A7BF"/>
    <a:srgbClr val="DAE1EA"/>
    <a:srgbClr val="305F8B"/>
    <a:srgbClr val="FDFDFD"/>
    <a:srgbClr val="64A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707" autoAdjust="0"/>
  </p:normalViewPr>
  <p:slideViewPr>
    <p:cSldViewPr snapToGrid="0">
      <p:cViewPr>
        <p:scale>
          <a:sx n="60" d="100"/>
          <a:sy n="60" d="100"/>
        </p:scale>
        <p:origin x="-212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66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82FD9-2207-4F15-8EE8-3CEE446CCE3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9511C-E947-4499-B5E6-9266E82A7550}">
      <dgm:prSet phldrT="[Text]"/>
      <dgm:spPr>
        <a:solidFill>
          <a:srgbClr val="086224"/>
        </a:solidFill>
      </dgm:spPr>
      <dgm:t>
        <a:bodyPr/>
        <a:lstStyle/>
        <a:p>
          <a:r>
            <a:rPr lang="en-US" dirty="0"/>
            <a:t>Be Active</a:t>
          </a:r>
        </a:p>
      </dgm:t>
    </dgm:pt>
    <dgm:pt modelId="{C2E9A6B2-8203-46EF-8E11-29B754B56935}" type="parTrans" cxnId="{A67A3BC5-3874-43B3-B543-A77C3E254374}">
      <dgm:prSet/>
      <dgm:spPr/>
      <dgm:t>
        <a:bodyPr/>
        <a:lstStyle/>
        <a:p>
          <a:endParaRPr lang="en-US"/>
        </a:p>
      </dgm:t>
    </dgm:pt>
    <dgm:pt modelId="{EF3EF989-8557-4C4A-BF27-33A85835FA35}" type="sibTrans" cxnId="{A67A3BC5-3874-43B3-B543-A77C3E254374}">
      <dgm:prSet/>
      <dgm:spPr/>
      <dgm:t>
        <a:bodyPr/>
        <a:lstStyle/>
        <a:p>
          <a:endParaRPr lang="en-US"/>
        </a:p>
      </dgm:t>
    </dgm:pt>
    <dgm:pt modelId="{E9615685-B208-468C-8206-15377B7DBAE4}">
      <dgm:prSet phldrT="[Text]"/>
      <dgm:spPr>
        <a:solidFill>
          <a:srgbClr val="086224"/>
        </a:solidFill>
      </dgm:spPr>
      <dgm:t>
        <a:bodyPr/>
        <a:lstStyle/>
        <a:p>
          <a:r>
            <a:rPr lang="en-US" dirty="0"/>
            <a:t>Lead</a:t>
          </a:r>
        </a:p>
      </dgm:t>
    </dgm:pt>
    <dgm:pt modelId="{22AA9011-A377-42CE-9FB3-B2F28863B4C3}" type="sibTrans" cxnId="{FDA10CAF-15DA-41F1-AECF-F2FDEFA5A12F}">
      <dgm:prSet/>
      <dgm:spPr/>
      <dgm:t>
        <a:bodyPr/>
        <a:lstStyle/>
        <a:p>
          <a:endParaRPr lang="en-US"/>
        </a:p>
      </dgm:t>
    </dgm:pt>
    <dgm:pt modelId="{80A1C2CE-27F4-42FF-B9C4-D4956831F73B}" type="parTrans" cxnId="{FDA10CAF-15DA-41F1-AECF-F2FDEFA5A12F}">
      <dgm:prSet/>
      <dgm:spPr/>
      <dgm:t>
        <a:bodyPr/>
        <a:lstStyle/>
        <a:p>
          <a:endParaRPr lang="en-US"/>
        </a:p>
      </dgm:t>
    </dgm:pt>
    <dgm:pt modelId="{F5CDD4C2-C9AB-43E4-B37F-312B84823892}">
      <dgm:prSet phldrT="[Text]"/>
      <dgm:spPr>
        <a:solidFill>
          <a:srgbClr val="086224"/>
        </a:solidFill>
      </dgm:spPr>
      <dgm:t>
        <a:bodyPr/>
        <a:lstStyle/>
        <a:p>
          <a:r>
            <a:rPr lang="en-US" dirty="0"/>
            <a:t>Contribute</a:t>
          </a:r>
        </a:p>
      </dgm:t>
    </dgm:pt>
    <dgm:pt modelId="{DDAF7FB5-27C2-4607-ABA4-A9FFC0E1859E}" type="sibTrans" cxnId="{CD83049B-D8C3-489C-A3B4-E1FA56F87CAF}">
      <dgm:prSet/>
      <dgm:spPr/>
      <dgm:t>
        <a:bodyPr/>
        <a:lstStyle/>
        <a:p>
          <a:endParaRPr lang="en-US"/>
        </a:p>
      </dgm:t>
    </dgm:pt>
    <dgm:pt modelId="{4DD7E003-C7C4-490C-957B-1C636D336623}" type="parTrans" cxnId="{CD83049B-D8C3-489C-A3B4-E1FA56F87CAF}">
      <dgm:prSet/>
      <dgm:spPr/>
      <dgm:t>
        <a:bodyPr/>
        <a:lstStyle/>
        <a:p>
          <a:endParaRPr lang="en-US"/>
        </a:p>
      </dgm:t>
    </dgm:pt>
    <dgm:pt modelId="{60F632F8-95A3-45AC-964C-513F8952548D}" type="pres">
      <dgm:prSet presAssocID="{80482FD9-2207-4F15-8EE8-3CEE446CCE3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EC959F-48A5-4928-9FE6-9933DF44F503}" type="pres">
      <dgm:prSet presAssocID="{4139511C-E947-4499-B5E6-9266E82A7550}" presName="horFlow" presStyleCnt="0"/>
      <dgm:spPr/>
    </dgm:pt>
    <dgm:pt modelId="{90971F57-50F2-493E-A551-7ED559E786FA}" type="pres">
      <dgm:prSet presAssocID="{4139511C-E947-4499-B5E6-9266E82A7550}" presName="bigChev" presStyleLbl="node1" presStyleIdx="0" presStyleCnt="3"/>
      <dgm:spPr/>
      <dgm:t>
        <a:bodyPr/>
        <a:lstStyle/>
        <a:p>
          <a:endParaRPr lang="en-US"/>
        </a:p>
      </dgm:t>
    </dgm:pt>
    <dgm:pt modelId="{0048102D-22CB-446C-94B0-9BCC23292826}" type="pres">
      <dgm:prSet presAssocID="{4139511C-E947-4499-B5E6-9266E82A7550}" presName="vSp" presStyleCnt="0"/>
      <dgm:spPr/>
    </dgm:pt>
    <dgm:pt modelId="{C39C2E9C-AD8B-43BA-9963-AC0D87426324}" type="pres">
      <dgm:prSet presAssocID="{F5CDD4C2-C9AB-43E4-B37F-312B84823892}" presName="horFlow" presStyleCnt="0"/>
      <dgm:spPr/>
    </dgm:pt>
    <dgm:pt modelId="{203B7953-8A0F-435D-A748-863BF9301509}" type="pres">
      <dgm:prSet presAssocID="{F5CDD4C2-C9AB-43E4-B37F-312B84823892}" presName="bigChev" presStyleLbl="node1" presStyleIdx="1" presStyleCnt="3" custLinFactNeighborX="-592"/>
      <dgm:spPr/>
      <dgm:t>
        <a:bodyPr/>
        <a:lstStyle/>
        <a:p>
          <a:endParaRPr lang="en-US"/>
        </a:p>
      </dgm:t>
    </dgm:pt>
    <dgm:pt modelId="{3B245E88-FC53-4AA1-B705-F2970D97BFB5}" type="pres">
      <dgm:prSet presAssocID="{F5CDD4C2-C9AB-43E4-B37F-312B84823892}" presName="vSp" presStyleCnt="0"/>
      <dgm:spPr/>
    </dgm:pt>
    <dgm:pt modelId="{75B69983-9054-4BA2-B9AE-1B60251020D4}" type="pres">
      <dgm:prSet presAssocID="{E9615685-B208-468C-8206-15377B7DBAE4}" presName="horFlow" presStyleCnt="0"/>
      <dgm:spPr/>
    </dgm:pt>
    <dgm:pt modelId="{F56BB122-FAA3-41B3-863B-38C0E77E77A1}" type="pres">
      <dgm:prSet presAssocID="{E9615685-B208-468C-8206-15377B7DBAE4}" presName="bigChev" presStyleLbl="node1" presStyleIdx="2" presStyleCnt="3" custLinFactNeighborX="-616"/>
      <dgm:spPr/>
      <dgm:t>
        <a:bodyPr/>
        <a:lstStyle/>
        <a:p>
          <a:endParaRPr lang="en-US"/>
        </a:p>
      </dgm:t>
    </dgm:pt>
  </dgm:ptLst>
  <dgm:cxnLst>
    <dgm:cxn modelId="{5CBB0815-D40B-4FFA-BD01-36D8B0CDBD6C}" type="presOf" srcId="{4139511C-E947-4499-B5E6-9266E82A7550}" destId="{90971F57-50F2-493E-A551-7ED559E786FA}" srcOrd="0" destOrd="0" presId="urn:microsoft.com/office/officeart/2005/8/layout/lProcess3"/>
    <dgm:cxn modelId="{FDA10CAF-15DA-41F1-AECF-F2FDEFA5A12F}" srcId="{80482FD9-2207-4F15-8EE8-3CEE446CCE39}" destId="{E9615685-B208-468C-8206-15377B7DBAE4}" srcOrd="2" destOrd="0" parTransId="{80A1C2CE-27F4-42FF-B9C4-D4956831F73B}" sibTransId="{22AA9011-A377-42CE-9FB3-B2F28863B4C3}"/>
    <dgm:cxn modelId="{A67A3BC5-3874-43B3-B543-A77C3E254374}" srcId="{80482FD9-2207-4F15-8EE8-3CEE446CCE39}" destId="{4139511C-E947-4499-B5E6-9266E82A7550}" srcOrd="0" destOrd="0" parTransId="{C2E9A6B2-8203-46EF-8E11-29B754B56935}" sibTransId="{EF3EF989-8557-4C4A-BF27-33A85835FA35}"/>
    <dgm:cxn modelId="{7524D514-2973-4815-92BF-A164E93FBBC2}" type="presOf" srcId="{E9615685-B208-468C-8206-15377B7DBAE4}" destId="{F56BB122-FAA3-41B3-863B-38C0E77E77A1}" srcOrd="0" destOrd="0" presId="urn:microsoft.com/office/officeart/2005/8/layout/lProcess3"/>
    <dgm:cxn modelId="{4A99E8E3-AEC6-42AC-A643-5FB600F25ED3}" type="presOf" srcId="{F5CDD4C2-C9AB-43E4-B37F-312B84823892}" destId="{203B7953-8A0F-435D-A748-863BF9301509}" srcOrd="0" destOrd="0" presId="urn:microsoft.com/office/officeart/2005/8/layout/lProcess3"/>
    <dgm:cxn modelId="{92035D67-122D-45A0-8E12-9E4C144791A2}" type="presOf" srcId="{80482FD9-2207-4F15-8EE8-3CEE446CCE39}" destId="{60F632F8-95A3-45AC-964C-513F8952548D}" srcOrd="0" destOrd="0" presId="urn:microsoft.com/office/officeart/2005/8/layout/lProcess3"/>
    <dgm:cxn modelId="{CD83049B-D8C3-489C-A3B4-E1FA56F87CAF}" srcId="{80482FD9-2207-4F15-8EE8-3CEE446CCE39}" destId="{F5CDD4C2-C9AB-43E4-B37F-312B84823892}" srcOrd="1" destOrd="0" parTransId="{4DD7E003-C7C4-490C-957B-1C636D336623}" sibTransId="{DDAF7FB5-27C2-4607-ABA4-A9FFC0E1859E}"/>
    <dgm:cxn modelId="{EE9FBD75-D5CA-4D60-9F2D-D87F8D240EFD}" type="presParOf" srcId="{60F632F8-95A3-45AC-964C-513F8952548D}" destId="{27EC959F-48A5-4928-9FE6-9933DF44F503}" srcOrd="0" destOrd="0" presId="urn:microsoft.com/office/officeart/2005/8/layout/lProcess3"/>
    <dgm:cxn modelId="{4893E5F0-BCA6-493D-BEAE-949BE316EB3E}" type="presParOf" srcId="{27EC959F-48A5-4928-9FE6-9933DF44F503}" destId="{90971F57-50F2-493E-A551-7ED559E786FA}" srcOrd="0" destOrd="0" presId="urn:microsoft.com/office/officeart/2005/8/layout/lProcess3"/>
    <dgm:cxn modelId="{8E2D009D-998B-4113-B07F-B5BFD8E3B713}" type="presParOf" srcId="{60F632F8-95A3-45AC-964C-513F8952548D}" destId="{0048102D-22CB-446C-94B0-9BCC23292826}" srcOrd="1" destOrd="0" presId="urn:microsoft.com/office/officeart/2005/8/layout/lProcess3"/>
    <dgm:cxn modelId="{CD91AADE-C7E4-4C38-B137-480E3C2E1EE4}" type="presParOf" srcId="{60F632F8-95A3-45AC-964C-513F8952548D}" destId="{C39C2E9C-AD8B-43BA-9963-AC0D87426324}" srcOrd="2" destOrd="0" presId="urn:microsoft.com/office/officeart/2005/8/layout/lProcess3"/>
    <dgm:cxn modelId="{BC0CB236-A381-43CD-A70A-BFEEFC87CEFE}" type="presParOf" srcId="{C39C2E9C-AD8B-43BA-9963-AC0D87426324}" destId="{203B7953-8A0F-435D-A748-863BF9301509}" srcOrd="0" destOrd="0" presId="urn:microsoft.com/office/officeart/2005/8/layout/lProcess3"/>
    <dgm:cxn modelId="{DBE1689D-5B7D-46D6-BD9A-61769343CA35}" type="presParOf" srcId="{60F632F8-95A3-45AC-964C-513F8952548D}" destId="{3B245E88-FC53-4AA1-B705-F2970D97BFB5}" srcOrd="3" destOrd="0" presId="urn:microsoft.com/office/officeart/2005/8/layout/lProcess3"/>
    <dgm:cxn modelId="{B1BABF49-B0DC-47F1-AEF4-DB9AE59A19EF}" type="presParOf" srcId="{60F632F8-95A3-45AC-964C-513F8952548D}" destId="{75B69983-9054-4BA2-B9AE-1B60251020D4}" srcOrd="4" destOrd="0" presId="urn:microsoft.com/office/officeart/2005/8/layout/lProcess3"/>
    <dgm:cxn modelId="{686D0F61-9349-4794-908F-1F47654A236E}" type="presParOf" srcId="{75B69983-9054-4BA2-B9AE-1B60251020D4}" destId="{F56BB122-FAA3-41B3-863B-38C0E77E77A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71F57-50F2-493E-A551-7ED559E786FA}">
      <dsp:nvSpPr>
        <dsp:cNvPr id="0" name=""/>
        <dsp:cNvSpPr/>
      </dsp:nvSpPr>
      <dsp:spPr>
        <a:xfrm>
          <a:off x="847148" y="1834"/>
          <a:ext cx="3220603" cy="1288241"/>
        </a:xfrm>
        <a:prstGeom prst="chevron">
          <a:avLst/>
        </a:prstGeom>
        <a:solidFill>
          <a:srgbClr val="0862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Be Active</a:t>
          </a:r>
        </a:p>
      </dsp:txBody>
      <dsp:txXfrm>
        <a:off x="1491269" y="1834"/>
        <a:ext cx="1932362" cy="1288241"/>
      </dsp:txXfrm>
    </dsp:sp>
    <dsp:sp modelId="{203B7953-8A0F-435D-A748-863BF9301509}">
      <dsp:nvSpPr>
        <dsp:cNvPr id="0" name=""/>
        <dsp:cNvSpPr/>
      </dsp:nvSpPr>
      <dsp:spPr>
        <a:xfrm>
          <a:off x="828082" y="1470429"/>
          <a:ext cx="3220603" cy="1288241"/>
        </a:xfrm>
        <a:prstGeom prst="chevron">
          <a:avLst/>
        </a:prstGeom>
        <a:solidFill>
          <a:srgbClr val="0862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Contribute</a:t>
          </a:r>
        </a:p>
      </dsp:txBody>
      <dsp:txXfrm>
        <a:off x="1472203" y="1470429"/>
        <a:ext cx="1932362" cy="1288241"/>
      </dsp:txXfrm>
    </dsp:sp>
    <dsp:sp modelId="{F56BB122-FAA3-41B3-863B-38C0E77E77A1}">
      <dsp:nvSpPr>
        <dsp:cNvPr id="0" name=""/>
        <dsp:cNvSpPr/>
      </dsp:nvSpPr>
      <dsp:spPr>
        <a:xfrm>
          <a:off x="827309" y="2939024"/>
          <a:ext cx="3220603" cy="1288241"/>
        </a:xfrm>
        <a:prstGeom prst="chevron">
          <a:avLst/>
        </a:prstGeom>
        <a:solidFill>
          <a:srgbClr val="0862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Lead</a:t>
          </a:r>
        </a:p>
      </dsp:txBody>
      <dsp:txXfrm>
        <a:off x="1471430" y="2939024"/>
        <a:ext cx="1932362" cy="128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5653-9B11-4479-A1B6-4F6855D62D1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68120-2318-4AB3-B03A-54CB2D52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6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780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780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r">
              <a:defRPr sz="1200"/>
            </a:lvl1pPr>
          </a:lstStyle>
          <a:p>
            <a:fld id="{D12BCD16-96E2-4E98-B543-309E33A6C24C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4" tIns="46962" rIns="93924" bIns="46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1"/>
          </a:xfrm>
          <a:prstGeom prst="rect">
            <a:avLst/>
          </a:prstGeom>
        </p:spPr>
        <p:txBody>
          <a:bodyPr vert="horz" lIns="93924" tIns="46962" rIns="93924" bIns="469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8"/>
            <a:ext cx="3066733" cy="469779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8"/>
            <a:ext cx="3066733" cy="469779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r">
              <a:defRPr sz="1200"/>
            </a:lvl1pPr>
          </a:lstStyle>
          <a:p>
            <a:fld id="{A88165CC-AF27-4ECF-8DF4-0E017E9C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65CC-AF27-4ECF-8DF4-0E017E9CD9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442" lvl="1"/>
            <a:r>
              <a:rPr lang="en-US" dirty="0"/>
              <a:t>ANA - Invited to attend Inaugural  ANA Membership Assembly </a:t>
            </a:r>
          </a:p>
          <a:p>
            <a:pPr marL="482442" lvl="1"/>
            <a:r>
              <a:rPr lang="en-US" dirty="0"/>
              <a:t>ANCC - The ongoing work with the American Nurses Credentialing Center in  2013 has resulted in the following:</a:t>
            </a:r>
          </a:p>
          <a:p>
            <a:pPr marL="964883" lvl="2"/>
            <a:r>
              <a:rPr lang="en-US" dirty="0"/>
              <a:t>Signed Contract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baseline="0" dirty="0">
                <a:solidFill>
                  <a:srgbClr val="FF0000"/>
                </a:solidFill>
              </a:rPr>
              <a:t> provided funding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credentialing process </a:t>
            </a:r>
            <a:r>
              <a:rPr lang="en-US" dirty="0"/>
              <a:t>for Faith Community Nurses</a:t>
            </a:r>
            <a:endParaRPr lang="en-US" b="1" dirty="0"/>
          </a:p>
          <a:p>
            <a:pPr marL="964883" lvl="2"/>
            <a:r>
              <a:rPr lang="en-US" dirty="0"/>
              <a:t>Survey review for </a:t>
            </a:r>
            <a:r>
              <a:rPr lang="en-US" dirty="0">
                <a:solidFill>
                  <a:srgbClr val="FF0000"/>
                </a:solidFill>
              </a:rPr>
              <a:t>certification process</a:t>
            </a:r>
          </a:p>
          <a:p>
            <a:pPr marL="482442" lvl="1"/>
            <a:r>
              <a:rPr lang="en-US" dirty="0"/>
              <a:t>Let’s Move Campaign</a:t>
            </a:r>
          </a:p>
          <a:p>
            <a:pPr marL="964883" lvl="2"/>
            <a:r>
              <a:rPr lang="en-US" dirty="0"/>
              <a:t>Faith Communities continue to sign up in support  of the initiative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65CC-AF27-4ECF-8DF4-0E017E9CD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65CC-AF27-4ECF-8DF4-0E017E9CD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9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EF30-4345-4328-B64A-9DCBFA8BA99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EE80-6E2E-4D2B-B13E-E6D0CEBE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ursecredentialing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0" y="50244"/>
            <a:ext cx="5594974" cy="7009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4090"/>
            <a:ext cx="9144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390644" y="-4387596"/>
            <a:ext cx="365760" cy="9140952"/>
          </a:xfrm>
          <a:prstGeom prst="rect">
            <a:avLst/>
          </a:prstGeom>
          <a:solidFill>
            <a:srgbClr val="08622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7055" y="1677081"/>
            <a:ext cx="47291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Ministries Association, Inc.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2232" y="5488531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/>
              <a:t>hmassoc.org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40872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966" y="0"/>
            <a:ext cx="885403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-202860"/>
            <a:ext cx="8144954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HMA FCN Mentor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70" y="1210490"/>
            <a:ext cx="8020594" cy="5647509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SzPct val="80000"/>
              <a:buNone/>
              <a:defRPr/>
            </a:pPr>
            <a:r>
              <a:rPr lang="en-US" sz="2400" dirty="0"/>
              <a:t>The novice FCN needs guidance and support  after completion of a Foundational FCN curriculum in order to establish and sustain a successful professional practice.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HMA recognizes that many FCN begin their role as a lone practitioner without the benefit of a health system or network to provide a nurturing environment for spiritual and professional growth and development.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The HMA FCN Mentor Program links the novice HMA FCN member with an experienced HMA FCN leader to facilitate sharing of knowledge, experiences, and wisdom.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The program encourages growth and achievement by</a:t>
            </a:r>
            <a:br>
              <a:rPr lang="en-US" sz="2000" dirty="0"/>
            </a:br>
            <a:r>
              <a:rPr lang="en-US" sz="2000" dirty="0"/>
              <a:t>providing an open and supportive environment in the</a:t>
            </a:r>
            <a:br>
              <a:rPr lang="en-US" sz="2000" dirty="0"/>
            </a:br>
            <a:r>
              <a:rPr lang="en-US" sz="2000" dirty="0"/>
              <a:t>development of professional practice.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580" y="4963886"/>
            <a:ext cx="1557509" cy="1543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046" y="0"/>
            <a:ext cx="899595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-139796"/>
            <a:ext cx="817211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Community Nursing Certification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828" y="1185767"/>
            <a:ext cx="7451002" cy="5132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HMA has been the driving force working toward formal certification for faith community nursing.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 2013, HMA provided the funding to the American Nurses Credentialing Center (ANCC) for their development of certification through portfolio for faith community nursing.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Sept. 15, 2014 ANCC and HMA announced certification for faith community nurses.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Information available at ANCC website: </a:t>
            </a:r>
            <a:r>
              <a:rPr lang="en-US" sz="2400" dirty="0">
                <a:hlinkClick r:id="rId2"/>
              </a:rPr>
              <a:t>www.nursecredentialing.org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40005" y="5760037"/>
            <a:ext cx="4340993" cy="760395"/>
            <a:chOff x="3426594" y="5707782"/>
            <a:chExt cx="4340993" cy="760395"/>
          </a:xfrm>
        </p:grpSpPr>
        <p:sp>
          <p:nvSpPr>
            <p:cNvPr id="7" name="Rectangle 6"/>
            <p:cNvSpPr/>
            <p:nvPr/>
          </p:nvSpPr>
          <p:spPr>
            <a:xfrm>
              <a:off x="3426594" y="5707782"/>
              <a:ext cx="4340993" cy="7603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2962" y="5794493"/>
              <a:ext cx="2781300" cy="52387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046" y="0"/>
            <a:ext cx="899595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-139796"/>
            <a:ext cx="8172116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Community Nursing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86828" y="1185767"/>
            <a:ext cx="7451002" cy="51326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In an effort to </a:t>
            </a:r>
            <a:r>
              <a:rPr lang="en-US" sz="2100" b="1" dirty="0"/>
              <a:t>identify</a:t>
            </a:r>
            <a:r>
              <a:rPr lang="en-US" sz="2100" dirty="0"/>
              <a:t> and </a:t>
            </a:r>
            <a:r>
              <a:rPr lang="en-US" sz="2100" b="1" dirty="0"/>
              <a:t>recognize</a:t>
            </a:r>
            <a:r>
              <a:rPr lang="en-US" sz="2100" dirty="0"/>
              <a:t> HMA faith community nurses who have achieved certification through ANCC in Health Ministries Associations Inc., has developed the Faith Community Nursing Society. </a:t>
            </a:r>
            <a:endParaRPr lang="en-US" sz="2100" dirty="0" smtClean="0"/>
          </a:p>
          <a:p>
            <a:pPr algn="ctr">
              <a:lnSpc>
                <a:spcPct val="110000"/>
              </a:lnSpc>
            </a:pPr>
            <a:endParaRPr lang="en-US" sz="2100" dirty="0" smtClean="0"/>
          </a:p>
          <a:p>
            <a:pPr marL="0" indent="0" algn="ctr">
              <a:buNone/>
            </a:pPr>
            <a:r>
              <a:rPr lang="en-US" sz="2400" b="1" dirty="0"/>
              <a:t>Statement of Purpose</a:t>
            </a:r>
            <a:endParaRPr lang="en-US" sz="2400" dirty="0"/>
          </a:p>
          <a:p>
            <a:r>
              <a:rPr lang="en-US" sz="2400" dirty="0"/>
              <a:t>To recognize superior achievement in the specialty practice of faith community nursing for faith community nurse members of HMA</a:t>
            </a:r>
          </a:p>
          <a:p>
            <a:r>
              <a:rPr lang="en-US" sz="2400" dirty="0"/>
              <a:t>To strengthen commitment to the ideals and purposes of the profession and the organization that supports the work of faith community nursing</a:t>
            </a:r>
          </a:p>
          <a:p>
            <a:r>
              <a:rPr lang="en-US" sz="2400" dirty="0"/>
              <a:t>To encourage ongoing leadership and </a:t>
            </a:r>
            <a:r>
              <a:rPr lang="en-US" sz="2400"/>
              <a:t>involvement </a:t>
            </a:r>
            <a:r>
              <a:rPr lang="en-US" sz="2400" smtClean="0"/>
              <a:t>(present </a:t>
            </a:r>
            <a:r>
              <a:rPr lang="en-US" sz="2400"/>
              <a:t>and </a:t>
            </a:r>
            <a:r>
              <a:rPr lang="en-US" sz="2400" smtClean="0"/>
              <a:t>future) </a:t>
            </a:r>
            <a:r>
              <a:rPr lang="en-US" sz="2400" dirty="0"/>
              <a:t>in the evolving practice of faith community nursing through efforts led by HMA</a:t>
            </a:r>
          </a:p>
          <a:p>
            <a:r>
              <a:rPr lang="en-US" sz="2400" dirty="0"/>
              <a:t>To share best practices, attend educational seminars, discuss research, promote professional publication, and engage in peer-to-peer networking.  </a:t>
            </a:r>
          </a:p>
          <a:p>
            <a:r>
              <a:rPr lang="en-US" sz="2400" dirty="0"/>
              <a:t>To support and assist with improvement of the related specialty through identification and development of new skills.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63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046" y="0"/>
            <a:ext cx="899595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-139796"/>
            <a:ext cx="8172116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Community Nursing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86828" y="1185767"/>
            <a:ext cx="7451002" cy="51326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Membership Criteria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 algn="ctr">
              <a:buNone/>
            </a:pPr>
            <a:r>
              <a:rPr lang="en-US" sz="2400" b="1" u="sng" dirty="0"/>
              <a:t>Criteria for consideration:</a:t>
            </a:r>
            <a:endParaRPr lang="en-US" sz="2400" dirty="0"/>
          </a:p>
          <a:p>
            <a:pPr lvl="0"/>
            <a:r>
              <a:rPr lang="en-US" sz="2400" dirty="0"/>
              <a:t>Faith Community Nurse Member in good standing ~Health Ministries Association, Inc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Faith Community Nursing Certification achieved in Faith Community Nursing through </a:t>
            </a:r>
            <a:r>
              <a:rPr lang="en-US" sz="2400" dirty="0" smtClean="0"/>
              <a:t>ANCC</a:t>
            </a:r>
            <a:endParaRPr lang="en-US" sz="2400" dirty="0"/>
          </a:p>
          <a:p>
            <a:pPr lvl="0"/>
            <a:r>
              <a:rPr lang="en-US" sz="2400" dirty="0" smtClean="0"/>
              <a:t>Ongoing </a:t>
            </a:r>
            <a:r>
              <a:rPr lang="en-US" sz="2400" dirty="0"/>
              <a:t>demonstration of the Vision &amp; Mission of Health Ministries Association, Inc.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 algn="ctr">
              <a:buNone/>
            </a:pPr>
            <a:r>
              <a:rPr lang="en-US" sz="2400" b="1" dirty="0" smtClean="0"/>
              <a:t>Active </a:t>
            </a:r>
            <a:r>
              <a:rPr lang="en-US" sz="2400" b="1" dirty="0"/>
              <a:t>Members of the Faith Community Nursing Society will be listed on the main HMA page newly created Faith Community Nursing Society roster.</a:t>
            </a:r>
            <a:endParaRPr lang="en-US" sz="2400" dirty="0"/>
          </a:p>
          <a:p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75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5280" y="0"/>
            <a:ext cx="8808720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-141976"/>
            <a:ext cx="8302762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the missing piece?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092" y="1183587"/>
            <a:ext cx="7625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Your membership is important in the ongoing development of the integration of faith and health!</a:t>
            </a:r>
          </a:p>
        </p:txBody>
      </p:sp>
      <p:pic>
        <p:nvPicPr>
          <p:cNvPr id="7" name="Picture 2" descr="E:\Communications\Marketing Materials\arms__nails_pink_030914_3126_m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900" y="2442975"/>
            <a:ext cx="3707435" cy="2558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9432" y="5497485"/>
            <a:ext cx="82943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3000" b="1" dirty="0"/>
              <a:t>You are VITAL to advancing this nursing specialty!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046" y="0"/>
            <a:ext cx="899595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0"/>
            <a:ext cx="8118743" cy="105925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HMA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20400" y="2745512"/>
            <a:ext cx="4371052" cy="31066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Membership Levels:</a:t>
            </a:r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200" dirty="0"/>
              <a:t>Standard dues – </a:t>
            </a:r>
            <a:br>
              <a:rPr lang="en-US" sz="2200" dirty="0"/>
            </a:br>
            <a:r>
              <a:rPr lang="en-US" sz="2200" dirty="0"/>
              <a:t>$105.00/year (rolling calendar)</a:t>
            </a:r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200" dirty="0"/>
              <a:t>Student/Senior/Group Discounts – </a:t>
            </a:r>
            <a:br>
              <a:rPr lang="en-US" sz="2200" dirty="0"/>
            </a:br>
            <a:r>
              <a:rPr lang="en-US" sz="2200" dirty="0"/>
              <a:t>Contact the HMA office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25848638"/>
              </p:ext>
            </p:extLst>
          </p:nvPr>
        </p:nvGraphicFramePr>
        <p:xfrm>
          <a:off x="178526" y="1781992"/>
          <a:ext cx="49149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6" y="374470"/>
            <a:ext cx="5343123" cy="66938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8046" y="0"/>
            <a:ext cx="899595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89" y="-139796"/>
            <a:ext cx="8129068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73549"/>
            <a:ext cx="5812325" cy="3803414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P.O. Box 60042, Dayton, OH 45406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hmassoc.org • info@hmassoc.org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1–800–723–4291 </a:t>
            </a:r>
            <a:br>
              <a:rPr lang="en-US" dirty="0"/>
            </a:br>
            <a:r>
              <a:rPr lang="en-US" dirty="0"/>
              <a:t>Office Manager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33" y="4577978"/>
            <a:ext cx="1507817" cy="20446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5130" y="0"/>
            <a:ext cx="8908870" cy="1412014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67598"/>
            <a:ext cx="812383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Ministries Association, Inc. –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436908"/>
            <a:ext cx="8269530" cy="5097629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400" dirty="0"/>
              <a:t>Founded in 1989 under the guidance of Rev. Dr. Granger Westberg and others.  Founding officers included: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i="1" dirty="0"/>
              <a:t>Joann </a:t>
            </a:r>
            <a:r>
              <a:rPr lang="en-US" sz="2000" i="1" dirty="0" err="1"/>
              <a:t>Gragnani</a:t>
            </a:r>
            <a:r>
              <a:rPr lang="en-US" sz="2000" i="1" dirty="0"/>
              <a:t> Boss, Jean Denton, </a:t>
            </a:r>
            <a:br>
              <a:rPr lang="en-US" sz="2000" i="1" dirty="0"/>
            </a:br>
            <a:r>
              <a:rPr lang="en-US" sz="2000" i="1" dirty="0"/>
              <a:t>David F. Carlson, James </a:t>
            </a:r>
            <a:r>
              <a:rPr lang="en-US" sz="2000" i="1" dirty="0" err="1"/>
              <a:t>Scherf</a:t>
            </a:r>
            <a:r>
              <a:rPr lang="en-US" sz="2000" i="1" dirty="0"/>
              <a:t>, </a:t>
            </a:r>
            <a:br>
              <a:rPr lang="en-US" sz="2000" i="1" dirty="0"/>
            </a:br>
            <a:r>
              <a:rPr lang="en-US" sz="2000" i="1" dirty="0"/>
              <a:t>Anne Marie </a:t>
            </a:r>
            <a:r>
              <a:rPr lang="en-US" sz="2000" i="1" dirty="0" err="1"/>
              <a:t>Djupe</a:t>
            </a:r>
            <a:r>
              <a:rPr lang="en-US" sz="2000" i="1" dirty="0"/>
              <a:t>, and Joni Goodnight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/>
              <a:t>The membership organization for people</a:t>
            </a:r>
            <a:br>
              <a:rPr lang="en-US" sz="2200" dirty="0"/>
            </a:br>
            <a:r>
              <a:rPr lang="en-US" sz="2200" dirty="0"/>
              <a:t>of faith in various roles impacting the </a:t>
            </a:r>
            <a:br>
              <a:rPr lang="en-US" sz="2200" dirty="0"/>
            </a:br>
            <a:r>
              <a:rPr lang="en-US" sz="2200" dirty="0"/>
              <a:t>health of their community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/>
              <a:t>The professional membership association recognized by </a:t>
            </a:r>
            <a:br>
              <a:rPr lang="en-US" sz="2200" dirty="0"/>
            </a:br>
            <a:r>
              <a:rPr lang="en-US" sz="2200" dirty="0"/>
              <a:t>the American Nurses Association to represent Faith </a:t>
            </a:r>
            <a:br>
              <a:rPr lang="en-US" sz="2200" dirty="0"/>
            </a:br>
            <a:r>
              <a:rPr lang="en-US" sz="2200" dirty="0"/>
              <a:t>Community Nursing</a:t>
            </a:r>
          </a:p>
          <a:p>
            <a:pPr>
              <a:lnSpc>
                <a:spcPct val="120000"/>
              </a:lnSpc>
            </a:pP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05" y="5144998"/>
            <a:ext cx="1024712" cy="138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641" y="2551819"/>
            <a:ext cx="2925905" cy="2120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1813" y="0"/>
            <a:ext cx="8802187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9" y="1304250"/>
            <a:ext cx="8362404" cy="507913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800" b="1" dirty="0">
                <a:solidFill>
                  <a:srgbClr val="305F8B"/>
                </a:solidFill>
              </a:rPr>
              <a:t>Our Vision</a:t>
            </a:r>
          </a:p>
          <a:p>
            <a:pPr marL="57150" indent="0" algn="ctr">
              <a:lnSpc>
                <a:spcPct val="110000"/>
              </a:lnSpc>
              <a:buNone/>
            </a:pPr>
            <a:r>
              <a:rPr lang="en-US" dirty="0"/>
              <a:t>HMA aspires to engage, educate and empower people of faith to be passionate and effective leaders for creating healthier communities</a:t>
            </a:r>
          </a:p>
          <a:p>
            <a:pPr marL="57150" indent="0" algn="ctr">
              <a:lnSpc>
                <a:spcPct val="110000"/>
              </a:lnSpc>
              <a:buNone/>
            </a:pPr>
            <a:endParaRPr lang="en-US" dirty="0"/>
          </a:p>
          <a:p>
            <a:pPr marL="57150" indent="0" algn="ctr">
              <a:lnSpc>
                <a:spcPct val="110000"/>
              </a:lnSpc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800" b="1" dirty="0">
                <a:solidFill>
                  <a:srgbClr val="305F8B"/>
                </a:solidFill>
              </a:rPr>
              <a:t>Our Mission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prstClr val="black"/>
                </a:solidFill>
              </a:rPr>
              <a:t>HMA encourages, supports and empowers leaders in the integration of faith and health in their local communities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9271">
            <a:off x="6269703" y="2878851"/>
            <a:ext cx="2747350" cy="22718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7469" y="-139796"/>
            <a:ext cx="8187355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Ministries Association, Inc.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4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046" y="0"/>
            <a:ext cx="8995954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69" y="-139796"/>
            <a:ext cx="8187355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Ministries Association, Inc.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157" y="1896181"/>
            <a:ext cx="3816708" cy="3733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An association for people </a:t>
            </a:r>
            <a:br>
              <a:rPr lang="en-US" sz="2600" b="1" dirty="0"/>
            </a:br>
            <a:r>
              <a:rPr lang="en-US" sz="2600" b="1" dirty="0"/>
              <a:t>of faith working together: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sz="2100" dirty="0"/>
              <a:t>Faith Community nurses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sz="2100" dirty="0"/>
              <a:t>Health Ministers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sz="2100" dirty="0"/>
              <a:t>Program Coordinators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sz="2100" dirty="0"/>
              <a:t>Spiritual Leaders</a:t>
            </a:r>
            <a:br>
              <a:rPr lang="en-US" sz="2100" dirty="0"/>
            </a:br>
            <a:r>
              <a:rPr lang="en-US" sz="2100" dirty="0"/>
              <a:t> (Clergy/Chaplains)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60063" y="1896181"/>
            <a:ext cx="3416118" cy="37338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 Membership: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FCN   </a:t>
            </a:r>
            <a:r>
              <a:rPr lang="en-US" sz="2100" dirty="0" smtClean="0"/>
              <a:t>63%</a:t>
            </a:r>
            <a:endParaRPr lang="en-US" sz="2100" dirty="0"/>
          </a:p>
          <a:p>
            <a:pPr lvl="1">
              <a:lnSpc>
                <a:spcPct val="150000"/>
              </a:lnSpc>
            </a:pPr>
            <a:r>
              <a:rPr lang="en-US" sz="2100" dirty="0"/>
              <a:t>Health Minister – 8%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Program Leader – </a:t>
            </a:r>
            <a:r>
              <a:rPr lang="en-US" sz="2100" dirty="0" smtClean="0"/>
              <a:t>16%</a:t>
            </a:r>
            <a:endParaRPr lang="en-US" sz="2100" dirty="0"/>
          </a:p>
          <a:p>
            <a:pPr lvl="1">
              <a:lnSpc>
                <a:spcPct val="150000"/>
              </a:lnSpc>
            </a:pPr>
            <a:r>
              <a:rPr lang="en-US" sz="2100" dirty="0"/>
              <a:t>Spiritual Leader – </a:t>
            </a:r>
            <a:r>
              <a:rPr lang="en-US" sz="2100" dirty="0" smtClean="0"/>
              <a:t>3%</a:t>
            </a:r>
            <a:endParaRPr lang="en-US" sz="2100" dirty="0"/>
          </a:p>
          <a:p>
            <a:pPr lvl="1">
              <a:lnSpc>
                <a:spcPct val="150000"/>
              </a:lnSpc>
            </a:pPr>
            <a:r>
              <a:rPr lang="en-US" sz="2100" dirty="0"/>
              <a:t>Other – </a:t>
            </a:r>
            <a:r>
              <a:rPr lang="en-US" sz="2100" dirty="0" smtClean="0"/>
              <a:t>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940" y="0"/>
            <a:ext cx="7066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592" y="203084"/>
            <a:ext cx="1122880" cy="15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10" y="-139796"/>
            <a:ext cx="833824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 &amp; Working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802" y="1038880"/>
            <a:ext cx="8334375" cy="5582638"/>
          </a:xfrm>
        </p:spPr>
        <p:txBody>
          <a:bodyPr numCol="2">
            <a:noAutofit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American Nurses Association (ANA)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American Nurses Credentialing Center (ANCC)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American Red Cross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Carolinas Health Ministry Partnership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Catholic Health Association -  Community Benefit &amp; Continuing Care</a:t>
            </a:r>
          </a:p>
          <a:p>
            <a:pPr marL="5715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1700" b="1" dirty="0" smtClean="0"/>
              <a:t>Center for Disease Control and Prevention  Office on Smoking and Health</a:t>
            </a:r>
          </a:p>
          <a:p>
            <a:pPr marL="5715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1700" b="1" dirty="0" smtClean="0"/>
              <a:t>Faith </a:t>
            </a:r>
            <a:r>
              <a:rPr lang="en-US" sz="1700" b="1" dirty="0"/>
              <a:t>United to End Childhood Obesity (FUTECO)</a:t>
            </a:r>
          </a:p>
          <a:p>
            <a:pPr marL="5715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1700" b="1" dirty="0"/>
              <a:t>Faith United to End Gun Violence </a:t>
            </a:r>
          </a:p>
          <a:p>
            <a:pPr marL="5715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700" b="1" dirty="0"/>
              <a:t>(Sponsored by the Brady Campaign)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Health Human Services - Office of Women’s </a:t>
            </a:r>
            <a:r>
              <a:rPr lang="en-US" sz="1700" b="1" dirty="0" smtClean="0"/>
              <a:t>Health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Let’s Move Faith and Communities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 smtClean="0"/>
              <a:t>National </a:t>
            </a:r>
            <a:r>
              <a:rPr lang="en-US" sz="1700" b="1" dirty="0"/>
              <a:t>Association of Catholic Nurses USA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National Council on Aging  (NCOA)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Nurses Christian Fellowship /Journal of Christian Nursing (JCN)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Texas Health Ministries Network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United Church of Christ National FCN Leadership </a:t>
            </a:r>
            <a:r>
              <a:rPr lang="en-US" sz="1700" b="1" dirty="0" smtClean="0"/>
              <a:t>Team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 smtClean="0"/>
              <a:t>Westberg Institute for Faith Community </a:t>
            </a:r>
            <a:r>
              <a:rPr lang="en-US" sz="1700" b="1" dirty="0" smtClean="0"/>
              <a:t>Nursing (Church Health Center)</a:t>
            </a:r>
            <a:endParaRPr lang="en-US" sz="1700" b="1" dirty="0"/>
          </a:p>
          <a:p>
            <a:pPr marL="57150" indent="0">
              <a:lnSpc>
                <a:spcPct val="130000"/>
              </a:lnSpc>
              <a:buNone/>
            </a:pPr>
            <a:r>
              <a:rPr lang="en-US" sz="1700" b="1" dirty="0"/>
              <a:t>Other Local/Regional Networks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1888" y="0"/>
            <a:ext cx="8752111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-139796"/>
            <a:ext cx="8163061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Membership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542" y="1484768"/>
            <a:ext cx="6049182" cy="49965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FCN Mentoring Program</a:t>
            </a:r>
          </a:p>
          <a:p>
            <a:pPr>
              <a:lnSpc>
                <a:spcPct val="110000"/>
              </a:lnSpc>
            </a:pPr>
            <a:r>
              <a:rPr lang="en-US" dirty="0"/>
              <a:t>Participation on Committees</a:t>
            </a:r>
          </a:p>
          <a:p>
            <a:pPr>
              <a:lnSpc>
                <a:spcPct val="110000"/>
              </a:lnSpc>
            </a:pPr>
            <a:r>
              <a:rPr lang="en-US" dirty="0"/>
              <a:t>Nationwide Networking </a:t>
            </a:r>
          </a:p>
          <a:p>
            <a:pPr>
              <a:lnSpc>
                <a:spcPct val="110000"/>
              </a:lnSpc>
            </a:pPr>
            <a:r>
              <a:rPr lang="en-US" dirty="0"/>
              <a:t>Financial Discounts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Registration for Annual Conference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FCN Certification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Publications &amp; Resources</a:t>
            </a:r>
          </a:p>
          <a:p>
            <a:pPr lvl="2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900" i="1" dirty="0"/>
              <a:t>Scope &amp; Standards of Practice for Faith Community Nursing</a:t>
            </a:r>
          </a:p>
          <a:p>
            <a:pPr lvl="2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900" i="1" dirty="0"/>
              <a:t>The Health Minister Role: </a:t>
            </a:r>
            <a:br>
              <a:rPr lang="en-US" sz="1900" i="1" dirty="0"/>
            </a:br>
            <a:r>
              <a:rPr lang="en-US" sz="1900" i="1" dirty="0"/>
              <a:t>Guidelines and Foundational Curriculum Elements</a:t>
            </a:r>
          </a:p>
          <a:p>
            <a:pPr lvl="2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900" i="1" dirty="0">
                <a:solidFill>
                  <a:prstClr val="black"/>
                </a:solidFill>
              </a:rPr>
              <a:t>Journal of Christian Nursing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199" y="4582868"/>
            <a:ext cx="1265607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88" y="1251945"/>
            <a:ext cx="2129685" cy="27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6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2" y="0"/>
            <a:ext cx="8839197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8" y="-139796"/>
            <a:ext cx="8144955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Community Nurse (FCN)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08" y="3762101"/>
            <a:ext cx="8057783" cy="24906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600" i="1" dirty="0"/>
              <a:t>Faith community nursing is the specialized practice of professional nursing that focuses on the intentional care of the spirit as part of the process of promotion of </a:t>
            </a:r>
            <a:r>
              <a:rPr lang="en-US" sz="2600" i="1" dirty="0" smtClean="0"/>
              <a:t>holistic </a:t>
            </a:r>
            <a:r>
              <a:rPr lang="en-US" sz="2600" i="1" dirty="0"/>
              <a:t>health and prevention or minimization of illness within the context of a faith community.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699" y="1310575"/>
            <a:ext cx="3225800" cy="215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22732" y="6161412"/>
            <a:ext cx="3321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American Nurses Association and Health Ministries Association (2012).  </a:t>
            </a:r>
            <a:r>
              <a:rPr lang="en-US" sz="1000" i="1" dirty="0"/>
              <a:t>Faith Community Nursing Scope and Standards of Practice, 2</a:t>
            </a:r>
            <a:r>
              <a:rPr lang="en-US" sz="1000" i="1" baseline="30000" dirty="0"/>
              <a:t>nd</a:t>
            </a:r>
            <a:r>
              <a:rPr lang="en-US" sz="1000" i="1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96528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77" y="0"/>
            <a:ext cx="9065623" cy="91440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09" y="-139796"/>
            <a:ext cx="817211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of Faith Community Nursing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692" y="1325563"/>
            <a:ext cx="7251824" cy="157154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HMA has a longstanding collaborative relationship with the ANA for both the establishment and recognition of this specialty practice.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 rot="5400000">
            <a:off x="-3042646" y="3246120"/>
            <a:ext cx="6858000" cy="365760"/>
          </a:xfrm>
          <a:prstGeom prst="rect">
            <a:avLst/>
          </a:prstGeom>
          <a:gradFill flip="none" rotWithShape="1">
            <a:gsLst>
              <a:gs pos="0">
                <a:srgbClr val="305F8B">
                  <a:tint val="66000"/>
                  <a:satMod val="160000"/>
                </a:srgbClr>
              </a:gs>
              <a:gs pos="50000">
                <a:srgbClr val="305F8B">
                  <a:tint val="44500"/>
                  <a:satMod val="160000"/>
                </a:srgbClr>
              </a:gs>
              <a:gs pos="100000">
                <a:srgbClr val="305F8B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86224"/>
          </a:solidFill>
          <a:ln cap="sq"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67" y="2503562"/>
            <a:ext cx="2164733" cy="1226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008" y="3971131"/>
            <a:ext cx="73531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Scope &amp; Standards of Practice for Parish Nursing -  1998 </a:t>
            </a:r>
            <a:r>
              <a:rPr lang="en-US" sz="1400" dirty="0"/>
              <a:t>(Acknowledged by the American Nurses Association, Congress of Nursing Practice &amp; Economics, February 1998)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Scope &amp; Standards of Practice for Faith Community Nursing - 2005 </a:t>
            </a:r>
            <a:r>
              <a:rPr lang="en-US" sz="1400" dirty="0"/>
              <a:t>(HMA sponsored work group)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Scope &amp; Standards of Practice for Faith Community Nursing , 2</a:t>
            </a:r>
            <a:r>
              <a:rPr lang="en-US" baseline="30000" dirty="0"/>
              <a:t>nd</a:t>
            </a:r>
            <a:r>
              <a:rPr lang="en-US" dirty="0"/>
              <a:t> edition, January 2012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(HMA sponsored work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Scope &amp; Standards of Practice for Faith Community Nursing in revision by HMA sponsored work group; anticipated publication fall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8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</TotalTime>
  <Words>911</Words>
  <Application>Microsoft Office PowerPoint</Application>
  <PresentationFormat>On-screen Show (4:3)</PresentationFormat>
  <Paragraphs>116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Health Ministries Association, Inc. –  Who We Are </vt:lpstr>
      <vt:lpstr>Health Ministries Association, Inc.</vt:lpstr>
      <vt:lpstr>Health Ministries Association, Inc.</vt:lpstr>
      <vt:lpstr>PowerPoint Presentation</vt:lpstr>
      <vt:lpstr>Collaborators &amp; Working Relationships</vt:lpstr>
      <vt:lpstr>Benefits of Membership</vt:lpstr>
      <vt:lpstr>Faith Community Nurse (FCN)</vt:lpstr>
      <vt:lpstr>Specialty of Faith Community Nursing</vt:lpstr>
      <vt:lpstr>HMA FCN Mentor Program</vt:lpstr>
      <vt:lpstr>Faith Community Nursing Certification</vt:lpstr>
      <vt:lpstr>Faith Community Nursing Society</vt:lpstr>
      <vt:lpstr>Faith Community Nursing Society</vt:lpstr>
      <vt:lpstr>Are YOU the missing piece?</vt:lpstr>
      <vt:lpstr>JOIN HMA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annemarie</dc:creator>
  <cp:lastModifiedBy>michelle</cp:lastModifiedBy>
  <cp:revision>108</cp:revision>
  <cp:lastPrinted>2014-07-22T14:46:16Z</cp:lastPrinted>
  <dcterms:created xsi:type="dcterms:W3CDTF">2014-07-11T16:45:03Z</dcterms:created>
  <dcterms:modified xsi:type="dcterms:W3CDTF">2016-07-05T11:59:56Z</dcterms:modified>
</cp:coreProperties>
</file>